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14" r:id="rId2"/>
    <p:sldId id="299" r:id="rId3"/>
    <p:sldId id="304" r:id="rId4"/>
    <p:sldId id="311" r:id="rId5"/>
    <p:sldId id="312" r:id="rId6"/>
    <p:sldId id="313" r:id="rId7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F3D9"/>
    <a:srgbClr val="009752"/>
    <a:srgbClr val="FFFFFF"/>
    <a:srgbClr val="0099FF"/>
    <a:srgbClr val="0099CC"/>
    <a:srgbClr val="0066CC"/>
    <a:srgbClr val="3366FF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4660"/>
  </p:normalViewPr>
  <p:slideViewPr>
    <p:cSldViewPr>
      <p:cViewPr varScale="1">
        <p:scale>
          <a:sx n="46" d="100"/>
          <a:sy n="46" d="100"/>
        </p:scale>
        <p:origin x="-108" y="-1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Documents%20and%20Settings\nicoletta.negri\Documenti\desk%201%20aprile%202020(3)\CUSTOMER%20MODUS%20II%202019\prova%20report\Nuova%20cartella\SITO\Copia%20(3)%20di%20Copia%20di%20Copia%20di%20FBF%20DEGENZA%20SODDISF.PER%20ITEM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Documents%20and%20Settings\nicoletta.negri\Documenti\desk%201%20aprile%202020(3)\CUSTOMER%20MODUS%20II%202019\prova%20report\Nuova%20cartella\SITO\Copia%20(3)%20di%20Copia%20di%20Copia%20di%20FBF%20DEGENZA%20SODDISF.PER%20ITEM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nicoletta.negri\Documenti\desk%201%20aprile%202020(3)\CUSTOMER%20MODUS%20II%202019\prova%20report\Nuova%20cartella\SITO\Copia%20di%20ultimo%20PROSPETTO%20ASST%20SEGNALAZIONI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3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7783033444463232"/>
          <c:y val="7.2734908136483534E-2"/>
          <c:w val="0.60091642478566287"/>
          <c:h val="0.85453018372702716"/>
        </c:manualLayout>
      </c:layout>
      <c:barChart>
        <c:barDir val="bar"/>
        <c:grouping val="clustered"/>
        <c:ser>
          <c:idx val="1"/>
          <c:order val="0"/>
          <c:tx>
            <c:strRef>
              <c:f>pediatria!$B$3</c:f>
              <c:strCache>
                <c:ptCount val="1"/>
                <c:pt idx="0">
                  <c:v>2019</c:v>
                </c:pt>
              </c:strCache>
            </c:strRef>
          </c:tx>
          <c:cat>
            <c:strRef>
              <c:f>pediatria!$A$4:$A$13</c:f>
              <c:strCache>
                <c:ptCount val="10"/>
                <c:pt idx="0">
                  <c:v>TEMPI ATTESA PER RICOVERO</c:v>
                </c:pt>
                <c:pt idx="1">
                  <c:v>ACCOGLIENZA E INFORMAZIONI</c:v>
                </c:pt>
                <c:pt idx="2">
                  <c:v>ASPETTI STRUTTURALI E ALBERGHIERI</c:v>
                </c:pt>
                <c:pt idx="3">
                  <c:v>ASSISTENZA PERSONALE INFERMIERISTICO</c:v>
                </c:pt>
                <c:pt idx="4">
                  <c:v>ASSISTENZA PERSONALE MEDICO</c:v>
                </c:pt>
                <c:pt idx="5">
                  <c:v>CURE PRESTATE</c:v>
                </c:pt>
                <c:pt idx="6">
                  <c:v>INFORMAZIONI RICEVUTE</c:v>
                </c:pt>
                <c:pt idx="7">
                  <c:v>RISPETTO RISERVATEZZA</c:v>
                </c:pt>
                <c:pt idx="8">
                  <c:v>ORGANIZZAZIONE DELL'OSPEDALE</c:v>
                </c:pt>
                <c:pt idx="9">
                  <c:v>INFORMAZIONI POST DIMISSIONI</c:v>
                </c:pt>
              </c:strCache>
            </c:strRef>
          </c:cat>
          <c:val>
            <c:numRef>
              <c:f>pediatria!$B$4:$B$13</c:f>
              <c:numCache>
                <c:formatCode>0.0</c:formatCode>
                <c:ptCount val="10"/>
                <c:pt idx="0">
                  <c:v>5.5</c:v>
                </c:pt>
                <c:pt idx="1">
                  <c:v>5.9</c:v>
                </c:pt>
                <c:pt idx="2">
                  <c:v>5.5</c:v>
                </c:pt>
                <c:pt idx="3">
                  <c:v>6.3</c:v>
                </c:pt>
                <c:pt idx="4">
                  <c:v>6.2</c:v>
                </c:pt>
                <c:pt idx="5">
                  <c:v>6.3</c:v>
                </c:pt>
                <c:pt idx="6">
                  <c:v>6.1</c:v>
                </c:pt>
                <c:pt idx="7">
                  <c:v>6.2</c:v>
                </c:pt>
                <c:pt idx="8">
                  <c:v>5.8</c:v>
                </c:pt>
                <c:pt idx="9">
                  <c:v>5.8</c:v>
                </c:pt>
              </c:numCache>
            </c:numRef>
          </c:val>
        </c:ser>
        <c:ser>
          <c:idx val="2"/>
          <c:order val="1"/>
          <c:tx>
            <c:strRef>
              <c:f>pediatria!$C$3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cat>
            <c:strRef>
              <c:f>pediatria!$A$4:$A$13</c:f>
              <c:strCache>
                <c:ptCount val="10"/>
                <c:pt idx="0">
                  <c:v>TEMPI ATTESA PER RICOVERO</c:v>
                </c:pt>
                <c:pt idx="1">
                  <c:v>ACCOGLIENZA E INFORMAZIONI</c:v>
                </c:pt>
                <c:pt idx="2">
                  <c:v>ASPETTI STRUTTURALI E ALBERGHIERI</c:v>
                </c:pt>
                <c:pt idx="3">
                  <c:v>ASSISTENZA PERSONALE INFERMIERISTICO</c:v>
                </c:pt>
                <c:pt idx="4">
                  <c:v>ASSISTENZA PERSONALE MEDICO</c:v>
                </c:pt>
                <c:pt idx="5">
                  <c:v>CURE PRESTATE</c:v>
                </c:pt>
                <c:pt idx="6">
                  <c:v>INFORMAZIONI RICEVUTE</c:v>
                </c:pt>
                <c:pt idx="7">
                  <c:v>RISPETTO RISERVATEZZA</c:v>
                </c:pt>
                <c:pt idx="8">
                  <c:v>ORGANIZZAZIONE DELL'OSPEDALE</c:v>
                </c:pt>
                <c:pt idx="9">
                  <c:v>INFORMAZIONI POST DIMISSIONI</c:v>
                </c:pt>
              </c:strCache>
            </c:strRef>
          </c:cat>
          <c:val>
            <c:numRef>
              <c:f>pediatria!$C$4:$C$13</c:f>
              <c:numCache>
                <c:formatCode>General</c:formatCode>
                <c:ptCount val="10"/>
              </c:numCache>
            </c:numRef>
          </c:val>
        </c:ser>
        <c:ser>
          <c:idx val="3"/>
          <c:order val="3"/>
          <c:tx>
            <c:v>Media ASST 2018</c:v>
          </c:tx>
          <c:spPr>
            <a:noFill/>
          </c:spPr>
          <c:trendline>
            <c:name>Media ASST 2018</c:name>
            <c:spPr>
              <a:ln w="50800">
                <a:solidFill>
                  <a:schemeClr val="accent3">
                    <a:lumMod val="60000"/>
                    <a:lumOff val="40000"/>
                  </a:schemeClr>
                </a:solidFill>
              </a:ln>
            </c:spPr>
            <c:trendlineType val="linear"/>
          </c:trendline>
          <c:cat>
            <c:strRef>
              <c:f>pediatria!$A$4:$A$13</c:f>
              <c:strCache>
                <c:ptCount val="10"/>
                <c:pt idx="0">
                  <c:v>TEMPI ATTESA PER RICOVERO</c:v>
                </c:pt>
                <c:pt idx="1">
                  <c:v>ACCOGLIENZA E INFORMAZIONI</c:v>
                </c:pt>
                <c:pt idx="2">
                  <c:v>ASPETTI STRUTTURALI E ALBERGHIERI</c:v>
                </c:pt>
                <c:pt idx="3">
                  <c:v>ASSISTENZA PERSONALE INFERMIERISTICO</c:v>
                </c:pt>
                <c:pt idx="4">
                  <c:v>ASSISTENZA PERSONALE MEDICO</c:v>
                </c:pt>
                <c:pt idx="5">
                  <c:v>CURE PRESTATE</c:v>
                </c:pt>
                <c:pt idx="6">
                  <c:v>INFORMAZIONI RICEVUTE</c:v>
                </c:pt>
                <c:pt idx="7">
                  <c:v>RISPETTO RISERVATEZZA</c:v>
                </c:pt>
                <c:pt idx="8">
                  <c:v>ORGANIZZAZIONE DELL'OSPEDALE</c:v>
                </c:pt>
                <c:pt idx="9">
                  <c:v>INFORMAZIONI POST DIMISSIONI</c:v>
                </c:pt>
              </c:strCache>
            </c:strRef>
          </c:cat>
          <c:val>
            <c:numRef>
              <c:f>pediatria!$E$4:$E$13</c:f>
              <c:numCache>
                <c:formatCode>General</c:formatCode>
                <c:ptCount val="10"/>
              </c:numCache>
            </c:numRef>
          </c:val>
        </c:ser>
        <c:axId val="77468800"/>
        <c:axId val="77470336"/>
      </c:barChart>
      <c:barChart>
        <c:barDir val="bar"/>
        <c:grouping val="clustered"/>
        <c:ser>
          <c:idx val="0"/>
          <c:order val="2"/>
          <c:tx>
            <c:v>Media ASST 2019</c:v>
          </c:tx>
          <c:spPr>
            <a:noFill/>
            <a:ln w="50800"/>
          </c:spPr>
          <c:cat>
            <c:strRef>
              <c:f>pediatria!$A$4:$A$13</c:f>
              <c:strCache>
                <c:ptCount val="10"/>
                <c:pt idx="0">
                  <c:v>TEMPI ATTESA PER RICOVERO</c:v>
                </c:pt>
                <c:pt idx="1">
                  <c:v>ACCOGLIENZA E INFORMAZIONI</c:v>
                </c:pt>
                <c:pt idx="2">
                  <c:v>ASPETTI STRUTTURALI E ALBERGHIERI</c:v>
                </c:pt>
                <c:pt idx="3">
                  <c:v>ASSISTENZA PERSONALE INFERMIERISTICO</c:v>
                </c:pt>
                <c:pt idx="4">
                  <c:v>ASSISTENZA PERSONALE MEDICO</c:v>
                </c:pt>
                <c:pt idx="5">
                  <c:v>CURE PRESTATE</c:v>
                </c:pt>
                <c:pt idx="6">
                  <c:v>INFORMAZIONI RICEVUTE</c:v>
                </c:pt>
                <c:pt idx="7">
                  <c:v>RISPETTO RISERVATEZZA</c:v>
                </c:pt>
                <c:pt idx="8">
                  <c:v>ORGANIZZAZIONE DELL'OSPEDALE</c:v>
                </c:pt>
                <c:pt idx="9">
                  <c:v>INFORMAZIONI POST DIMISSIONI</c:v>
                </c:pt>
              </c:strCache>
            </c:strRef>
          </c:cat>
          <c:val>
            <c:numRef>
              <c:f>pediatria!$D$4:$D$13</c:f>
              <c:numCache>
                <c:formatCode>0.0</c:formatCode>
                <c:ptCount val="10"/>
                <c:pt idx="0">
                  <c:v>5.9</c:v>
                </c:pt>
                <c:pt idx="1">
                  <c:v>5.9</c:v>
                </c:pt>
                <c:pt idx="2">
                  <c:v>5.9</c:v>
                </c:pt>
                <c:pt idx="3">
                  <c:v>5.9</c:v>
                </c:pt>
                <c:pt idx="4">
                  <c:v>5.9</c:v>
                </c:pt>
                <c:pt idx="5">
                  <c:v>5.9</c:v>
                </c:pt>
                <c:pt idx="6">
                  <c:v>5.9</c:v>
                </c:pt>
                <c:pt idx="7">
                  <c:v>5.9</c:v>
                </c:pt>
                <c:pt idx="8">
                  <c:v>5.9</c:v>
                </c:pt>
                <c:pt idx="9">
                  <c:v>5.9</c:v>
                </c:pt>
              </c:numCache>
            </c:numRef>
          </c:val>
        </c:ser>
        <c:axId val="77472128"/>
        <c:axId val="77473664"/>
      </c:barChart>
      <c:catAx>
        <c:axId val="77468800"/>
        <c:scaling>
          <c:orientation val="minMax"/>
        </c:scaling>
        <c:axPos val="l"/>
        <c:numFmt formatCode="General" sourceLinked="1"/>
        <c:maj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>
                <a:latin typeface="+mn-lt"/>
                <a:cs typeface="Arial" pitchFamily="34" charset="0"/>
              </a:defRPr>
            </a:pPr>
            <a:endParaRPr lang="it-IT"/>
          </a:p>
        </c:txPr>
        <c:crossAx val="77470336"/>
        <c:crossesAt val="4.8"/>
        <c:auto val="1"/>
        <c:lblAlgn val="ctr"/>
        <c:lblOffset val="100"/>
      </c:catAx>
      <c:valAx>
        <c:axId val="77470336"/>
        <c:scaling>
          <c:orientation val="minMax"/>
          <c:max val="6.8"/>
          <c:min val="4.8"/>
        </c:scaling>
        <c:axPos val="b"/>
        <c:numFmt formatCode="0.0" sourceLinked="0"/>
        <c:majorTickMark val="none"/>
        <c:tickLblPos val="nextTo"/>
        <c:txPr>
          <a:bodyPr/>
          <a:lstStyle/>
          <a:p>
            <a:pPr>
              <a:defRPr sz="1200"/>
            </a:pPr>
            <a:endParaRPr lang="it-IT"/>
          </a:p>
        </c:txPr>
        <c:crossAx val="77468800"/>
        <c:crosses val="autoZero"/>
        <c:crossBetween val="between"/>
        <c:majorUnit val="0.4"/>
        <c:minorUnit val="0.4"/>
      </c:valAx>
      <c:catAx>
        <c:axId val="77472128"/>
        <c:scaling>
          <c:orientation val="minMax"/>
        </c:scaling>
        <c:delete val="1"/>
        <c:axPos val="l"/>
        <c:tickLblPos val="none"/>
        <c:crossAx val="77473664"/>
        <c:crossesAt val="5.2"/>
        <c:auto val="1"/>
        <c:lblAlgn val="ctr"/>
        <c:lblOffset val="100"/>
      </c:catAx>
      <c:valAx>
        <c:axId val="77473664"/>
        <c:scaling>
          <c:orientation val="minMax"/>
          <c:max val="6.8"/>
          <c:min val="4.8"/>
        </c:scaling>
        <c:axPos val="t"/>
        <c:numFmt formatCode="0.0" sourceLinked="1"/>
        <c:majorTickMark val="none"/>
        <c:tickLblPos val="nextTo"/>
        <c:txPr>
          <a:bodyPr/>
          <a:lstStyle/>
          <a:p>
            <a:pPr>
              <a:defRPr sz="1200"/>
            </a:pPr>
            <a:endParaRPr lang="it-IT"/>
          </a:p>
        </c:txPr>
        <c:crossAx val="77472128"/>
        <c:crosses val="max"/>
        <c:crossBetween val="between"/>
        <c:majorUnit val="0.4"/>
        <c:minorUnit val="0.2"/>
      </c:valAx>
      <c:spPr>
        <a:noFill/>
        <a:ln w="25400">
          <a:noFill/>
        </a:ln>
      </c:spPr>
    </c:plotArea>
    <c:plotVisOnly val="1"/>
    <c:dispBlanksAs val="gap"/>
  </c:chart>
  <c:spPr>
    <a:ln>
      <a:noFill/>
    </a:ln>
  </c:spPr>
  <c:externalData r:id="rId2"/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3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5945564539858532"/>
          <c:y val="2.904290429042905E-2"/>
          <c:w val="0.54592928686604769"/>
          <c:h val="0.89822218757308803"/>
        </c:manualLayout>
      </c:layout>
      <c:barChart>
        <c:barDir val="bar"/>
        <c:grouping val="clustered"/>
        <c:ser>
          <c:idx val="1"/>
          <c:order val="0"/>
          <c:cat>
            <c:strRef>
              <c:f>pediatria!$A$4:$A$10</c:f>
              <c:strCache>
                <c:ptCount val="7"/>
                <c:pt idx="0">
                  <c:v>SERVIZIO DI PRENOTAZIONE</c:v>
                </c:pt>
                <c:pt idx="1">
                  <c:v>ACCETTAZIONE AMMINISTRATIVA</c:v>
                </c:pt>
                <c:pt idx="2">
                  <c:v>ACC.,COMFORT E PULIZIA AMBIENTI</c:v>
                </c:pt>
                <c:pt idx="3">
                  <c:v>RISPETTO ORARI</c:v>
                </c:pt>
                <c:pt idx="4">
                  <c:v>ATTENZIONE PERSONALE MEDICO</c:v>
                </c:pt>
                <c:pt idx="5">
                  <c:v>CHIAREZZA INFORMAZIONI</c:v>
                </c:pt>
                <c:pt idx="6">
                  <c:v>ATTENZIONE PERSONALE INFERMIERISTICO</c:v>
                </c:pt>
              </c:strCache>
            </c:strRef>
          </c:cat>
          <c:val>
            <c:numRef>
              <c:f>pediatria!$B$4:$B$10</c:f>
              <c:numCache>
                <c:formatCode>0.0</c:formatCode>
                <c:ptCount val="7"/>
                <c:pt idx="0">
                  <c:v>5</c:v>
                </c:pt>
                <c:pt idx="1">
                  <c:v>5</c:v>
                </c:pt>
                <c:pt idx="2">
                  <c:v>5.4</c:v>
                </c:pt>
                <c:pt idx="3">
                  <c:v>5</c:v>
                </c:pt>
                <c:pt idx="4">
                  <c:v>5.9</c:v>
                </c:pt>
                <c:pt idx="5">
                  <c:v>5.9</c:v>
                </c:pt>
                <c:pt idx="6">
                  <c:v>6</c:v>
                </c:pt>
              </c:numCache>
            </c:numRef>
          </c:val>
        </c:ser>
        <c:axId val="77506432"/>
        <c:axId val="77507968"/>
      </c:barChart>
      <c:catAx>
        <c:axId val="77506432"/>
        <c:scaling>
          <c:orientation val="minMax"/>
        </c:scaling>
        <c:axPos val="l"/>
        <c:numFmt formatCode="General" sourceLinked="1"/>
        <c:maj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>
                <a:latin typeface="+mn-lt"/>
                <a:cs typeface="Arial" pitchFamily="34" charset="0"/>
              </a:defRPr>
            </a:pPr>
            <a:endParaRPr lang="it-IT"/>
          </a:p>
        </c:txPr>
        <c:crossAx val="77507968"/>
        <c:crossesAt val="4.8"/>
        <c:auto val="1"/>
        <c:lblAlgn val="ctr"/>
        <c:lblOffset val="100"/>
      </c:catAx>
      <c:valAx>
        <c:axId val="77507968"/>
        <c:scaling>
          <c:orientation val="minMax"/>
          <c:max val="6.8"/>
          <c:min val="4.8"/>
        </c:scaling>
        <c:axPos val="b"/>
        <c:numFmt formatCode="0.0" sourceLinked="0"/>
        <c:majorTickMark val="none"/>
        <c:tickLblPos val="nextTo"/>
        <c:txPr>
          <a:bodyPr/>
          <a:lstStyle/>
          <a:p>
            <a:pPr>
              <a:defRPr sz="1200"/>
            </a:pPr>
            <a:endParaRPr lang="it-IT"/>
          </a:p>
        </c:txPr>
        <c:crossAx val="77506432"/>
        <c:crosses val="autoZero"/>
        <c:crossBetween val="between"/>
        <c:majorUnit val="0.4"/>
        <c:minorUnit val="0.4"/>
      </c:valAx>
      <c:spPr>
        <a:noFill/>
        <a:ln w="25400">
          <a:noFill/>
        </a:ln>
      </c:spPr>
    </c:plotArea>
    <c:plotVisOnly val="1"/>
    <c:dispBlanksAs val="gap"/>
  </c:chart>
  <c:spPr>
    <a:ln>
      <a:noFill/>
    </a:ln>
  </c:spPr>
  <c:externalData r:id="rId2"/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2"/>
          <c:order val="0"/>
          <c:tx>
            <c:strRef>
              <c:f>'Foglio5 (3)'!$E$5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>
                <a:lumMod val="90000"/>
              </a:schemeClr>
            </a:solidFill>
            <a:ln>
              <a:solidFill>
                <a:srgbClr val="E2F3D9"/>
              </a:solidFill>
            </a:ln>
          </c:spPr>
          <c:dLbls>
            <c:showVal val="1"/>
          </c:dLbls>
          <c:cat>
            <c:strRef>
              <c:f>'Foglio5 (3)'!$A$6:$B$15</c:f>
              <c:strCache>
                <c:ptCount val="10"/>
                <c:pt idx="0">
                  <c:v>informazione orientamento</c:v>
                </c:pt>
                <c:pt idx="1">
                  <c:v>condizioni accesso</c:v>
                </c:pt>
                <c:pt idx="2">
                  <c:v>comunicazione e relazione </c:v>
                </c:pt>
                <c:pt idx="3">
                  <c:v>aspetti strutturali</c:v>
                </c:pt>
                <c:pt idx="4">
                  <c:v>rispetto diritti</c:v>
                </c:pt>
                <c:pt idx="5">
                  <c:v>prestazioni</c:v>
                </c:pt>
                <c:pt idx="6">
                  <c:v>aspetti economici</c:v>
                </c:pt>
                <c:pt idx="7">
                  <c:v>rilascio documentazione</c:v>
                </c:pt>
                <c:pt idx="8">
                  <c:v>integrazione servizi sociosanitari</c:v>
                </c:pt>
                <c:pt idx="9">
                  <c:v>varie</c:v>
                </c:pt>
              </c:strCache>
            </c:strRef>
          </c:cat>
          <c:val>
            <c:numRef>
              <c:f>'Foglio5 (3)'!$E$6:$E$15</c:f>
              <c:numCache>
                <c:formatCode>0%</c:formatCode>
                <c:ptCount val="10"/>
                <c:pt idx="0">
                  <c:v>0.24000000000000021</c:v>
                </c:pt>
                <c:pt idx="1">
                  <c:v>0.11</c:v>
                </c:pt>
                <c:pt idx="2">
                  <c:v>6.0000000000000032E-2</c:v>
                </c:pt>
                <c:pt idx="3">
                  <c:v>0.05</c:v>
                </c:pt>
                <c:pt idx="4">
                  <c:v>1.0000000000000005E-2</c:v>
                </c:pt>
                <c:pt idx="5">
                  <c:v>0.39000000000000201</c:v>
                </c:pt>
                <c:pt idx="6">
                  <c:v>2.0000000000000011E-2</c:v>
                </c:pt>
                <c:pt idx="7">
                  <c:v>0.1</c:v>
                </c:pt>
                <c:pt idx="8">
                  <c:v>0</c:v>
                </c:pt>
                <c:pt idx="9">
                  <c:v>1.4999999999999998E-2</c:v>
                </c:pt>
              </c:numCache>
            </c:numRef>
          </c:val>
        </c:ser>
        <c:axId val="79327616"/>
        <c:axId val="79329152"/>
      </c:barChart>
      <c:catAx>
        <c:axId val="79327616"/>
        <c:scaling>
          <c:orientation val="minMax"/>
        </c:scaling>
        <c:axPos val="l"/>
        <c:maj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it-IT"/>
          </a:p>
        </c:txPr>
        <c:crossAx val="79329152"/>
        <c:crosses val="autoZero"/>
        <c:auto val="1"/>
        <c:lblAlgn val="ctr"/>
        <c:lblOffset val="100"/>
      </c:catAx>
      <c:valAx>
        <c:axId val="79329152"/>
        <c:scaling>
          <c:orientation val="minMax"/>
        </c:scaling>
        <c:axPos val="b"/>
        <c:numFmt formatCode="0%" sourceLinked="1"/>
        <c:majorTickMark val="none"/>
        <c:tickLblPos val="nextTo"/>
        <c:crossAx val="79327616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0.76471</cdr:x>
      <cdr:y>0.70359</cdr:y>
    </cdr:from>
    <cdr:to>
      <cdr:x>0.96639</cdr:x>
      <cdr:y>0.71856</cdr:y>
    </cdr:to>
    <cdr:sp macro="" textlink="">
      <cdr:nvSpPr>
        <cdr:cNvPr id="3" name="CasellaDiTesto 2"/>
        <cdr:cNvSpPr txBox="1"/>
      </cdr:nvSpPr>
      <cdr:spPr>
        <a:xfrm xmlns:a="http://schemas.openxmlformats.org/drawingml/2006/main">
          <a:off x="6552728" y="3384376"/>
          <a:ext cx="1728192" cy="72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it-IT" sz="1100" dirty="0"/>
        </a:p>
      </cdr:txBody>
    </cdr:sp>
  </cdr:relSizeAnchor>
  <cdr:relSizeAnchor xmlns:cdr="http://schemas.openxmlformats.org/drawingml/2006/chartDrawing">
    <cdr:from>
      <cdr:x>0.7479</cdr:x>
      <cdr:y>0.62874</cdr:y>
    </cdr:from>
    <cdr:to>
      <cdr:x>0.94958</cdr:x>
      <cdr:y>0.70359</cdr:y>
    </cdr:to>
    <cdr:sp macro="" textlink="">
      <cdr:nvSpPr>
        <cdr:cNvPr id="4" name="CasellaDiTesto 3"/>
        <cdr:cNvSpPr txBox="1"/>
      </cdr:nvSpPr>
      <cdr:spPr>
        <a:xfrm xmlns:a="http://schemas.openxmlformats.org/drawingml/2006/main">
          <a:off x="6408712" y="3024336"/>
          <a:ext cx="1728192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it-IT" sz="1100" dirty="0"/>
        </a:p>
      </cdr:txBody>
    </cdr:sp>
  </cdr:relSizeAnchor>
  <cdr:relSizeAnchor xmlns:cdr="http://schemas.openxmlformats.org/drawingml/2006/chartDrawing">
    <cdr:from>
      <cdr:x>0.78992</cdr:x>
      <cdr:y>0.50898</cdr:y>
    </cdr:from>
    <cdr:to>
      <cdr:x>0.9916</cdr:x>
      <cdr:y>0.67365</cdr:y>
    </cdr:to>
    <cdr:sp macro="" textlink="">
      <cdr:nvSpPr>
        <cdr:cNvPr id="6" name="CasellaDiTesto 5"/>
        <cdr:cNvSpPr txBox="1"/>
      </cdr:nvSpPr>
      <cdr:spPr>
        <a:xfrm xmlns:a="http://schemas.openxmlformats.org/drawingml/2006/main">
          <a:off x="6768752" y="2448272"/>
          <a:ext cx="1728192" cy="792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it-IT" sz="1100" dirty="0"/>
        </a:p>
      </cdr:txBody>
    </cdr:sp>
  </cdr:relSizeAnchor>
  <cdr:relSizeAnchor xmlns:cdr="http://schemas.openxmlformats.org/drawingml/2006/chartDrawing">
    <cdr:from>
      <cdr:x>0.85841</cdr:x>
      <cdr:y>0.85714</cdr:y>
    </cdr:from>
    <cdr:to>
      <cdr:x>0.99115</cdr:x>
      <cdr:y>0.91071</cdr:y>
    </cdr:to>
    <cdr:sp macro="" textlink="">
      <cdr:nvSpPr>
        <cdr:cNvPr id="5" name="CasellaDiTesto 4"/>
        <cdr:cNvSpPr txBox="1"/>
      </cdr:nvSpPr>
      <cdr:spPr>
        <a:xfrm xmlns:a="http://schemas.openxmlformats.org/drawingml/2006/main">
          <a:off x="6984776" y="3456384"/>
          <a:ext cx="108012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it-IT" sz="1100" dirty="0"/>
        </a:p>
      </cdr:txBody>
    </cdr:sp>
  </cdr:relSizeAnchor>
  <cdr:relSizeAnchor xmlns:cdr="http://schemas.openxmlformats.org/drawingml/2006/chartDrawing">
    <cdr:from>
      <cdr:x>0.79756</cdr:x>
      <cdr:y>0.80328</cdr:y>
    </cdr:from>
    <cdr:to>
      <cdr:x>0.95685</cdr:x>
      <cdr:y>0.85685</cdr:y>
    </cdr:to>
    <cdr:sp macro="" textlink="">
      <cdr:nvSpPr>
        <cdr:cNvPr id="7" name="CasellaDiTesto 6"/>
        <cdr:cNvSpPr txBox="1"/>
      </cdr:nvSpPr>
      <cdr:spPr>
        <a:xfrm xmlns:a="http://schemas.openxmlformats.org/drawingml/2006/main">
          <a:off x="7092280" y="3528392"/>
          <a:ext cx="1416501" cy="2353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it-IT" sz="1200" dirty="0" smtClean="0"/>
            <a:t> scala da 1 a 7</a:t>
          </a:r>
          <a:endParaRPr lang="it-IT" sz="12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0.80089</cdr:x>
      <cdr:y>0.79341</cdr:y>
    </cdr:from>
    <cdr:to>
      <cdr:x>0.95345</cdr:x>
      <cdr:y>0.83832</cdr:y>
    </cdr:to>
    <cdr:sp macro="" textlink="">
      <cdr:nvSpPr>
        <cdr:cNvPr id="2" name="CasellaDiTesto 1"/>
        <cdr:cNvSpPr txBox="1"/>
      </cdr:nvSpPr>
      <cdr:spPr>
        <a:xfrm xmlns:a="http://schemas.openxmlformats.org/drawingml/2006/main">
          <a:off x="6804620" y="3816424"/>
          <a:ext cx="1296144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it-IT" sz="1200" dirty="0"/>
            <a:t>s</a:t>
          </a:r>
          <a:r>
            <a:rPr lang="it-IT" sz="1200" dirty="0" smtClean="0"/>
            <a:t>cala da 1 a 7</a:t>
          </a:r>
          <a:endParaRPr lang="it-IT" sz="12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09A2407-3E07-43DC-8C12-4010CBD35CD0}" type="datetimeFigureOut">
              <a:rPr lang="it-IT"/>
              <a:pPr>
                <a:defRPr/>
              </a:pPr>
              <a:t>19/06/2020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D09408A-B1B4-4072-96E0-2E7EFBF6412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922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FEA8BD8-E694-45A7-B6EC-7D3536ED0D36}" type="slidenum">
              <a:rPr lang="it-IT" smtClean="0"/>
              <a:pPr/>
              <a:t>5</a:t>
            </a:fld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0DE77-F71A-4789-BE1E-83364879B02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  <p:transition spd="slow"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7CA19-AE1F-4F40-A555-7CDF9028969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  <p:transition spd="slow"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94CE1-EAD5-4A52-B03D-59688FC4262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  <p:transition spd="slow"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86553-CD48-42ED-B6D6-157AB01A8FE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  <p:transition spd="slow"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AAA5D-18BD-4500-B431-2A2081A1FEB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  <p:transition spd="slow"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100F4-CB54-4F22-844E-944773D0B22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  <p:transition spd="slow"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2CB16-7BB9-4EF9-B9BF-88C37CF6811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  <p:transition spd="slow"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8793C-C37B-42FE-B459-CA488F26773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  <p:transition spd="slow"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17708-17FC-4D03-ACB6-F96C6BB764D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  <p:transition spd="slow"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31C4E-BB9E-4411-B644-9ED2692CF7B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  <p:transition spd="slow"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63F78-9697-4868-8EA7-74CF93A8C82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  <p:transition spd="slow"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37764E98-496C-47EF-A97C-FDAE4286559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ll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3175" y="1049338"/>
            <a:ext cx="9140825" cy="76200"/>
          </a:xfrm>
          <a:prstGeom prst="rect">
            <a:avLst/>
          </a:prstGeom>
          <a:solidFill>
            <a:srgbClr val="00975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0" y="6092825"/>
            <a:ext cx="9144000" cy="71438"/>
          </a:xfrm>
          <a:prstGeom prst="rect">
            <a:avLst/>
          </a:prstGeom>
          <a:solidFill>
            <a:srgbClr val="00975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1476375" y="6216650"/>
            <a:ext cx="65516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b="1">
                <a:solidFill>
                  <a:srgbClr val="B2B2B2"/>
                </a:solidFill>
                <a:latin typeface="Verdana" pitchFamily="34" charset="0"/>
              </a:rPr>
              <a:t>www.asst-fbf-sacco.it</a:t>
            </a:r>
          </a:p>
        </p:txBody>
      </p:sp>
      <p:pic>
        <p:nvPicPr>
          <p:cNvPr id="2053" name="Immagin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15888"/>
            <a:ext cx="2736850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Rettangolo 8"/>
          <p:cNvSpPr>
            <a:spLocks noChangeArrowheads="1"/>
          </p:cNvSpPr>
          <p:nvPr/>
        </p:nvSpPr>
        <p:spPr bwMode="auto">
          <a:xfrm>
            <a:off x="3348038" y="47244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it-IT"/>
          </a:p>
        </p:txBody>
      </p:sp>
      <p:sp>
        <p:nvSpPr>
          <p:cNvPr id="2055" name="CasellaDiTesto 15"/>
          <p:cNvSpPr txBox="1">
            <a:spLocks noChangeArrowheads="1"/>
          </p:cNvSpPr>
          <p:nvPr/>
        </p:nvSpPr>
        <p:spPr bwMode="auto">
          <a:xfrm>
            <a:off x="3419475" y="2708275"/>
            <a:ext cx="1368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2056" name="CasellaDiTesto 16"/>
          <p:cNvSpPr txBox="1">
            <a:spLocks noChangeArrowheads="1"/>
          </p:cNvSpPr>
          <p:nvPr/>
        </p:nvSpPr>
        <p:spPr bwMode="auto">
          <a:xfrm>
            <a:off x="3132138" y="2565400"/>
            <a:ext cx="1368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2057" name="CasellaDiTesto 16"/>
          <p:cNvSpPr txBox="1">
            <a:spLocks noChangeArrowheads="1"/>
          </p:cNvSpPr>
          <p:nvPr/>
        </p:nvSpPr>
        <p:spPr bwMode="auto">
          <a:xfrm>
            <a:off x="0" y="1839913"/>
            <a:ext cx="9144000" cy="29860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endParaRPr lang="it-IT" sz="2800" b="1" dirty="0">
              <a:solidFill>
                <a:srgbClr val="009752"/>
              </a:solidFill>
            </a:endParaRPr>
          </a:p>
          <a:p>
            <a:pPr algn="ctr">
              <a:spcAft>
                <a:spcPts val="600"/>
              </a:spcAft>
              <a:defRPr/>
            </a:pPr>
            <a:r>
              <a:rPr lang="it-IT" sz="2800" b="1" dirty="0">
                <a:solidFill>
                  <a:srgbClr val="009752"/>
                </a:solidFill>
              </a:rPr>
              <a:t>   </a:t>
            </a:r>
          </a:p>
          <a:p>
            <a:pPr algn="ctr">
              <a:spcAft>
                <a:spcPts val="600"/>
              </a:spcAft>
              <a:defRPr/>
            </a:pPr>
            <a:r>
              <a:rPr lang="it-IT" sz="2800" b="1" dirty="0">
                <a:solidFill>
                  <a:srgbClr val="009752"/>
                </a:solidFill>
              </a:rPr>
              <a:t>CUSTOMER SATISFACTION  </a:t>
            </a:r>
          </a:p>
          <a:p>
            <a:pPr algn="ctr">
              <a:spcAft>
                <a:spcPts val="600"/>
              </a:spcAft>
              <a:defRPr/>
            </a:pPr>
            <a:endParaRPr lang="it-IT" sz="2800" b="1" dirty="0">
              <a:solidFill>
                <a:srgbClr val="009752"/>
              </a:solidFill>
            </a:endParaRPr>
          </a:p>
          <a:p>
            <a:pPr algn="ctr">
              <a:spcAft>
                <a:spcPts val="600"/>
              </a:spcAft>
              <a:defRPr/>
            </a:pPr>
            <a:endParaRPr lang="it-IT" sz="2800" b="1" dirty="0">
              <a:solidFill>
                <a:srgbClr val="009752"/>
              </a:solidFill>
            </a:endParaRPr>
          </a:p>
          <a:p>
            <a:pPr algn="ctr">
              <a:spcAft>
                <a:spcPts val="600"/>
              </a:spcAft>
              <a:defRPr/>
            </a:pPr>
            <a:endParaRPr lang="it-IT" sz="2800" b="1" dirty="0">
              <a:solidFill>
                <a:srgbClr val="009752"/>
              </a:solidFill>
            </a:endParaRPr>
          </a:p>
        </p:txBody>
      </p:sp>
      <p:sp>
        <p:nvSpPr>
          <p:cNvPr id="2058" name="CasellaDiTesto 17"/>
          <p:cNvSpPr txBox="1">
            <a:spLocks noChangeArrowheads="1"/>
          </p:cNvSpPr>
          <p:nvPr/>
        </p:nvSpPr>
        <p:spPr bwMode="auto">
          <a:xfrm>
            <a:off x="2051050" y="2771775"/>
            <a:ext cx="5545138" cy="954088"/>
          </a:xfrm>
          <a:prstGeom prst="rect">
            <a:avLst/>
          </a:prstGeom>
          <a:noFill/>
          <a:ln w="9525">
            <a:solidFill>
              <a:srgbClr val="E2F3D9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it-IT" sz="2800" b="1">
              <a:solidFill>
                <a:srgbClr val="009752"/>
              </a:solidFill>
            </a:endParaRPr>
          </a:p>
          <a:p>
            <a:pPr algn="ctr"/>
            <a:r>
              <a:rPr lang="it-IT" sz="2800" b="1">
                <a:solidFill>
                  <a:srgbClr val="009752"/>
                </a:solidFill>
              </a:rPr>
              <a:t>ASST Fatebenefratelli Sacco</a:t>
            </a:r>
          </a:p>
        </p:txBody>
      </p:sp>
      <p:sp>
        <p:nvSpPr>
          <p:cNvPr id="2059" name="CasellaDiTesto 10"/>
          <p:cNvSpPr txBox="1">
            <a:spLocks noChangeArrowheads="1"/>
          </p:cNvSpPr>
          <p:nvPr/>
        </p:nvSpPr>
        <p:spPr bwMode="auto">
          <a:xfrm>
            <a:off x="2843213" y="5661025"/>
            <a:ext cx="38877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000" b="1">
                <a:solidFill>
                  <a:srgbClr val="009752"/>
                </a:solidFill>
              </a:rPr>
              <a:t>Anno 2019</a:t>
            </a: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ChangeArrowheads="1"/>
          </p:cNvSpPr>
          <p:nvPr/>
        </p:nvSpPr>
        <p:spPr bwMode="auto">
          <a:xfrm>
            <a:off x="3175" y="1049338"/>
            <a:ext cx="9140825" cy="76200"/>
          </a:xfrm>
          <a:prstGeom prst="rect">
            <a:avLst/>
          </a:prstGeom>
          <a:solidFill>
            <a:srgbClr val="00975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75" name="Rectangle 8"/>
          <p:cNvSpPr>
            <a:spLocks noChangeArrowheads="1"/>
          </p:cNvSpPr>
          <p:nvPr/>
        </p:nvSpPr>
        <p:spPr bwMode="auto">
          <a:xfrm>
            <a:off x="0" y="6092825"/>
            <a:ext cx="9144000" cy="71438"/>
          </a:xfrm>
          <a:prstGeom prst="rect">
            <a:avLst/>
          </a:prstGeom>
          <a:solidFill>
            <a:srgbClr val="00975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476375" y="6216650"/>
            <a:ext cx="65516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b="1">
                <a:solidFill>
                  <a:srgbClr val="B2B2B2"/>
                </a:solidFill>
                <a:latin typeface="Verdana" pitchFamily="34" charset="0"/>
              </a:rPr>
              <a:t>www.asst-fbf-sacco.it</a:t>
            </a:r>
          </a:p>
        </p:txBody>
      </p:sp>
      <p:pic>
        <p:nvPicPr>
          <p:cNvPr id="3077" name="Immagin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15888"/>
            <a:ext cx="2736850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Rettangolo 8"/>
          <p:cNvSpPr>
            <a:spLocks noChangeArrowheads="1"/>
          </p:cNvSpPr>
          <p:nvPr/>
        </p:nvSpPr>
        <p:spPr bwMode="auto">
          <a:xfrm>
            <a:off x="3348038" y="47244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it-IT"/>
          </a:p>
        </p:txBody>
      </p:sp>
      <p:sp>
        <p:nvSpPr>
          <p:cNvPr id="3079" name="CasellaDiTesto 15"/>
          <p:cNvSpPr txBox="1">
            <a:spLocks noChangeArrowheads="1"/>
          </p:cNvSpPr>
          <p:nvPr/>
        </p:nvSpPr>
        <p:spPr bwMode="auto">
          <a:xfrm>
            <a:off x="3419475" y="2708275"/>
            <a:ext cx="1368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3080" name="CasellaDiTesto 16"/>
          <p:cNvSpPr txBox="1">
            <a:spLocks noChangeArrowheads="1"/>
          </p:cNvSpPr>
          <p:nvPr/>
        </p:nvSpPr>
        <p:spPr bwMode="auto">
          <a:xfrm>
            <a:off x="3132138" y="2565400"/>
            <a:ext cx="1368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3081" name="Rettangolo 11"/>
          <p:cNvSpPr>
            <a:spLocks noChangeArrowheads="1"/>
          </p:cNvSpPr>
          <p:nvPr/>
        </p:nvSpPr>
        <p:spPr bwMode="auto">
          <a:xfrm>
            <a:off x="2987675" y="188913"/>
            <a:ext cx="590232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000" b="1">
                <a:solidFill>
                  <a:srgbClr val="009752"/>
                </a:solidFill>
              </a:rPr>
              <a:t>CUSTOMER SATISFACTION ASST FBF SACCO</a:t>
            </a:r>
          </a:p>
          <a:p>
            <a:pPr algn="ctr"/>
            <a:r>
              <a:rPr lang="it-IT" b="1">
                <a:solidFill>
                  <a:srgbClr val="009752"/>
                </a:solidFill>
              </a:rPr>
              <a:t>Anno 2019  </a:t>
            </a:r>
          </a:p>
        </p:txBody>
      </p:sp>
      <p:sp>
        <p:nvSpPr>
          <p:cNvPr id="3082" name="CasellaDiTesto 13"/>
          <p:cNvSpPr txBox="1">
            <a:spLocks noChangeArrowheads="1"/>
          </p:cNvSpPr>
          <p:nvPr/>
        </p:nvSpPr>
        <p:spPr bwMode="auto">
          <a:xfrm>
            <a:off x="179388" y="981075"/>
            <a:ext cx="8713787" cy="634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it-IT" sz="1400"/>
          </a:p>
          <a:p>
            <a:pPr algn="just"/>
            <a:endParaRPr lang="it-IT" sz="1400"/>
          </a:p>
          <a:p>
            <a:pPr algn="just"/>
            <a:r>
              <a:rPr lang="it-IT" sz="1400"/>
              <a:t>L’ascolto rappresenta un aspetto importante ai fini della definizione delle politiche e delle procedure aziendali.</a:t>
            </a:r>
          </a:p>
          <a:p>
            <a:pPr algn="just"/>
            <a:endParaRPr lang="it-IT" sz="1400"/>
          </a:p>
          <a:p>
            <a:pPr algn="just"/>
            <a:r>
              <a:rPr lang="it-IT" sz="1400"/>
              <a:t>In particolare l’indagine di </a:t>
            </a:r>
            <a:r>
              <a:rPr lang="it-IT" sz="1400" b="1"/>
              <a:t>Customer Satisfaction </a:t>
            </a:r>
            <a:r>
              <a:rPr lang="it-IT" sz="1400"/>
              <a:t>e la raccolta delle Segnalazioni sono utili per rilevare la qualità percepita da parte dei cittadini rispetto ai servizi erogati e insieme ad altri strumenti ci orientano nella definizione di una programmazione sanitaria aziendale. </a:t>
            </a:r>
          </a:p>
          <a:p>
            <a:pPr algn="just"/>
            <a:endParaRPr lang="it-IT" sz="1400"/>
          </a:p>
          <a:p>
            <a:pPr algn="just"/>
            <a:r>
              <a:rPr lang="it-IT" sz="1400" b="1"/>
              <a:t>Il dato rilevato è, pertanto, poi interpretato e contestualizzato nella specificità delle singole realtà.</a:t>
            </a:r>
          </a:p>
          <a:p>
            <a:pPr algn="just"/>
            <a:endParaRPr lang="it-IT" sz="1400"/>
          </a:p>
          <a:p>
            <a:pPr algn="just"/>
            <a:r>
              <a:rPr lang="it-IT" sz="1400"/>
              <a:t>Riportiamo alcune slide riferite alle informazioni generali riguardanti la nostra ASST, raccolte nelle degenze e negli ambulatori di tutti i Presidi ospedalieri attraverso la somministrazione di questionari differenziati, seguendo indicazioni standardizzate a livello regionale, come previsto nel DDGS 14890 del 18/12/2006 di Regione Lombardia. </a:t>
            </a:r>
          </a:p>
          <a:p>
            <a:pPr algn="just"/>
            <a:endParaRPr lang="it-IT" sz="1400"/>
          </a:p>
          <a:p>
            <a:pPr algn="just"/>
            <a:r>
              <a:rPr lang="it-IT" sz="1400"/>
              <a:t>Nei grafici sono rappresentati i valori medi utilizzando una scala numerica da 1 a 7.</a:t>
            </a:r>
          </a:p>
          <a:p>
            <a:pPr algn="just"/>
            <a:r>
              <a:rPr lang="it-IT" sz="1400"/>
              <a:t>I questionari sono anonimi. </a:t>
            </a:r>
          </a:p>
          <a:p>
            <a:pPr algn="just"/>
            <a:endParaRPr lang="it-IT" sz="1400"/>
          </a:p>
          <a:p>
            <a:pPr algn="just"/>
            <a:r>
              <a:rPr lang="it-IT" sz="1400"/>
              <a:t>Abbiamo rappresentato graficamente anche le segnalazioni aziendali scritte complessive, codificate secondo la classificazione regionale. </a:t>
            </a:r>
          </a:p>
          <a:p>
            <a:pPr algn="just"/>
            <a:r>
              <a:rPr lang="it-IT" sz="1400"/>
              <a:t> </a:t>
            </a:r>
          </a:p>
          <a:p>
            <a:pPr algn="just"/>
            <a:endParaRPr lang="it-IT" sz="1400"/>
          </a:p>
          <a:p>
            <a:pPr algn="just"/>
            <a:endParaRPr lang="it-IT" sz="1400"/>
          </a:p>
          <a:p>
            <a:pPr algn="just"/>
            <a:endParaRPr lang="it-IT" sz="1400"/>
          </a:p>
          <a:p>
            <a:pPr algn="just"/>
            <a:endParaRPr lang="it-IT" sz="1400"/>
          </a:p>
          <a:p>
            <a:pPr algn="just"/>
            <a:endParaRPr lang="it-IT" sz="1400"/>
          </a:p>
          <a:p>
            <a:pPr algn="just"/>
            <a:endParaRPr lang="it-IT" sz="1400"/>
          </a:p>
          <a:p>
            <a:pPr algn="just"/>
            <a:r>
              <a:rPr lang="it-IT" sz="1400"/>
              <a:t>  </a:t>
            </a: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3175" y="1049338"/>
            <a:ext cx="9140825" cy="76200"/>
          </a:xfrm>
          <a:prstGeom prst="rect">
            <a:avLst/>
          </a:prstGeom>
          <a:solidFill>
            <a:srgbClr val="00975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0" y="6092825"/>
            <a:ext cx="9144000" cy="71438"/>
          </a:xfrm>
          <a:prstGeom prst="rect">
            <a:avLst/>
          </a:prstGeom>
          <a:solidFill>
            <a:srgbClr val="00975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4100" name="Text Box 9"/>
          <p:cNvSpPr txBox="1">
            <a:spLocks noChangeArrowheads="1"/>
          </p:cNvSpPr>
          <p:nvPr/>
        </p:nvSpPr>
        <p:spPr bwMode="auto">
          <a:xfrm>
            <a:off x="1476375" y="6216650"/>
            <a:ext cx="65516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b="1">
                <a:solidFill>
                  <a:srgbClr val="B2B2B2"/>
                </a:solidFill>
                <a:latin typeface="Verdana" pitchFamily="34" charset="0"/>
              </a:rPr>
              <a:t>www.asst-fbf-sacco.it</a:t>
            </a:r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2916238" y="260350"/>
            <a:ext cx="59769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sz="2400" b="1">
                <a:solidFill>
                  <a:srgbClr val="009752"/>
                </a:solidFill>
                <a:latin typeface="Verdana bold"/>
              </a:rPr>
              <a:t>Media soddisfazione per item degenze ASST FBF SACCO</a:t>
            </a:r>
          </a:p>
        </p:txBody>
      </p:sp>
      <p:pic>
        <p:nvPicPr>
          <p:cNvPr id="4102" name="Immagin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15888"/>
            <a:ext cx="2736850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3" name="Rettangolo 8"/>
          <p:cNvSpPr>
            <a:spLocks noChangeArrowheads="1"/>
          </p:cNvSpPr>
          <p:nvPr/>
        </p:nvSpPr>
        <p:spPr bwMode="auto">
          <a:xfrm>
            <a:off x="3348038" y="47244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it-IT"/>
          </a:p>
        </p:txBody>
      </p:sp>
      <p:sp>
        <p:nvSpPr>
          <p:cNvPr id="4104" name="CasellaDiTesto 15"/>
          <p:cNvSpPr txBox="1">
            <a:spLocks noChangeArrowheads="1"/>
          </p:cNvSpPr>
          <p:nvPr/>
        </p:nvSpPr>
        <p:spPr bwMode="auto">
          <a:xfrm>
            <a:off x="3419475" y="2708275"/>
            <a:ext cx="1368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/>
          </a:p>
        </p:txBody>
      </p:sp>
      <p:graphicFrame>
        <p:nvGraphicFramePr>
          <p:cNvPr id="12" name="Grafico 11"/>
          <p:cNvGraphicFramePr>
            <a:graphicFrameLocks/>
          </p:cNvGraphicFramePr>
          <p:nvPr/>
        </p:nvGraphicFramePr>
        <p:xfrm>
          <a:off x="0" y="1340768"/>
          <a:ext cx="8892480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106" name="CasellaDiTesto 9"/>
          <p:cNvSpPr txBox="1">
            <a:spLocks noChangeArrowheads="1"/>
          </p:cNvSpPr>
          <p:nvPr/>
        </p:nvSpPr>
        <p:spPr bwMode="auto">
          <a:xfrm>
            <a:off x="7092950" y="4652963"/>
            <a:ext cx="19431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/>
              <a:t>n.questionari 3272 </a:t>
            </a: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ChangeArrowheads="1"/>
          </p:cNvSpPr>
          <p:nvPr/>
        </p:nvSpPr>
        <p:spPr bwMode="auto">
          <a:xfrm>
            <a:off x="-1044575" y="1052513"/>
            <a:ext cx="9140825" cy="76200"/>
          </a:xfrm>
          <a:prstGeom prst="rect">
            <a:avLst/>
          </a:prstGeom>
          <a:solidFill>
            <a:srgbClr val="00975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5123" name="Rectangle 8"/>
          <p:cNvSpPr>
            <a:spLocks noChangeArrowheads="1"/>
          </p:cNvSpPr>
          <p:nvPr/>
        </p:nvSpPr>
        <p:spPr bwMode="auto">
          <a:xfrm>
            <a:off x="0" y="6092825"/>
            <a:ext cx="9144000" cy="71438"/>
          </a:xfrm>
          <a:prstGeom prst="rect">
            <a:avLst/>
          </a:prstGeom>
          <a:solidFill>
            <a:srgbClr val="00975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5124" name="Text Box 9"/>
          <p:cNvSpPr txBox="1">
            <a:spLocks noChangeArrowheads="1"/>
          </p:cNvSpPr>
          <p:nvPr/>
        </p:nvSpPr>
        <p:spPr bwMode="auto">
          <a:xfrm>
            <a:off x="1476375" y="6216650"/>
            <a:ext cx="65516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b="1">
                <a:solidFill>
                  <a:srgbClr val="B2B2B2"/>
                </a:solidFill>
                <a:latin typeface="Verdana" pitchFamily="34" charset="0"/>
              </a:rPr>
              <a:t>www.asst-fbf-sacco.it</a:t>
            </a:r>
          </a:p>
        </p:txBody>
      </p:sp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916238" y="260350"/>
            <a:ext cx="59769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sz="2400" b="1">
                <a:solidFill>
                  <a:srgbClr val="009752"/>
                </a:solidFill>
                <a:latin typeface="Verdana bold"/>
              </a:rPr>
              <a:t>Media soddisfazione per item ambulatori ASST FBF SACCO</a:t>
            </a:r>
          </a:p>
        </p:txBody>
      </p:sp>
      <p:pic>
        <p:nvPicPr>
          <p:cNvPr id="5126" name="Immagin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15888"/>
            <a:ext cx="2736850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7" name="Rettangolo 8"/>
          <p:cNvSpPr>
            <a:spLocks noChangeArrowheads="1"/>
          </p:cNvSpPr>
          <p:nvPr/>
        </p:nvSpPr>
        <p:spPr bwMode="auto">
          <a:xfrm>
            <a:off x="3348038" y="47244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it-IT"/>
          </a:p>
        </p:txBody>
      </p:sp>
      <p:sp>
        <p:nvSpPr>
          <p:cNvPr id="5128" name="CasellaDiTesto 15"/>
          <p:cNvSpPr txBox="1">
            <a:spLocks noChangeArrowheads="1"/>
          </p:cNvSpPr>
          <p:nvPr/>
        </p:nvSpPr>
        <p:spPr bwMode="auto">
          <a:xfrm>
            <a:off x="3419475" y="2708275"/>
            <a:ext cx="1368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5129" name="CasellaDiTesto 16"/>
          <p:cNvSpPr txBox="1">
            <a:spLocks noChangeArrowheads="1"/>
          </p:cNvSpPr>
          <p:nvPr/>
        </p:nvSpPr>
        <p:spPr bwMode="auto">
          <a:xfrm>
            <a:off x="3132138" y="2565400"/>
            <a:ext cx="1368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/>
          </a:p>
        </p:txBody>
      </p:sp>
      <p:graphicFrame>
        <p:nvGraphicFramePr>
          <p:cNvPr id="12" name="Grafico 11"/>
          <p:cNvGraphicFramePr>
            <a:graphicFrameLocks/>
          </p:cNvGraphicFramePr>
          <p:nvPr/>
        </p:nvGraphicFramePr>
        <p:xfrm>
          <a:off x="647700" y="1340769"/>
          <a:ext cx="8496300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31" name="CasellaDiTesto 10"/>
          <p:cNvSpPr txBox="1">
            <a:spLocks noChangeArrowheads="1"/>
          </p:cNvSpPr>
          <p:nvPr/>
        </p:nvSpPr>
        <p:spPr bwMode="auto">
          <a:xfrm>
            <a:off x="7451725" y="4724400"/>
            <a:ext cx="20161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/>
              <a:t>n.questionari 3298  </a:t>
            </a: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3175" y="1049338"/>
            <a:ext cx="9140825" cy="76200"/>
          </a:xfrm>
          <a:prstGeom prst="rect">
            <a:avLst/>
          </a:prstGeom>
          <a:solidFill>
            <a:srgbClr val="00975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6147" name="Rectangle 8"/>
          <p:cNvSpPr>
            <a:spLocks noChangeArrowheads="1"/>
          </p:cNvSpPr>
          <p:nvPr/>
        </p:nvSpPr>
        <p:spPr bwMode="auto">
          <a:xfrm>
            <a:off x="0" y="6092825"/>
            <a:ext cx="9144000" cy="71438"/>
          </a:xfrm>
          <a:prstGeom prst="rect">
            <a:avLst/>
          </a:prstGeom>
          <a:solidFill>
            <a:srgbClr val="00975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6148" name="Text Box 9"/>
          <p:cNvSpPr txBox="1">
            <a:spLocks noChangeArrowheads="1"/>
          </p:cNvSpPr>
          <p:nvPr/>
        </p:nvSpPr>
        <p:spPr bwMode="auto">
          <a:xfrm>
            <a:off x="1476375" y="6216650"/>
            <a:ext cx="65516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b="1">
                <a:solidFill>
                  <a:srgbClr val="B2B2B2"/>
                </a:solidFill>
                <a:latin typeface="Verdana" pitchFamily="34" charset="0"/>
              </a:rPr>
              <a:t>www.asst-fbf-sacco.it</a:t>
            </a:r>
          </a:p>
        </p:txBody>
      </p:sp>
      <p:sp>
        <p:nvSpPr>
          <p:cNvPr id="6149" name="Text Box 10"/>
          <p:cNvSpPr txBox="1">
            <a:spLocks noChangeArrowheads="1"/>
          </p:cNvSpPr>
          <p:nvPr/>
        </p:nvSpPr>
        <p:spPr bwMode="auto">
          <a:xfrm>
            <a:off x="2916238" y="260350"/>
            <a:ext cx="59769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sz="2400" b="1">
                <a:solidFill>
                  <a:srgbClr val="009752"/>
                </a:solidFill>
                <a:latin typeface="Verdana bold"/>
              </a:rPr>
              <a:t>Segnalazioni scritte ASST FBF SACCO valore percentuale </a:t>
            </a:r>
            <a:r>
              <a:rPr lang="it-IT" altLang="it-IT" sz="1200" b="1">
                <a:solidFill>
                  <a:srgbClr val="009752"/>
                </a:solidFill>
                <a:latin typeface="Verdana bold"/>
              </a:rPr>
              <a:t>secondo la classificazione regionale</a:t>
            </a:r>
          </a:p>
        </p:txBody>
      </p:sp>
      <p:pic>
        <p:nvPicPr>
          <p:cNvPr id="6150" name="Immagin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15888"/>
            <a:ext cx="2736850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1" name="Rettangolo 8"/>
          <p:cNvSpPr>
            <a:spLocks noChangeArrowheads="1"/>
          </p:cNvSpPr>
          <p:nvPr/>
        </p:nvSpPr>
        <p:spPr bwMode="auto">
          <a:xfrm>
            <a:off x="3348038" y="47244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it-IT"/>
          </a:p>
        </p:txBody>
      </p:sp>
      <p:sp>
        <p:nvSpPr>
          <p:cNvPr id="6152" name="CasellaDiTesto 15"/>
          <p:cNvSpPr txBox="1">
            <a:spLocks noChangeArrowheads="1"/>
          </p:cNvSpPr>
          <p:nvPr/>
        </p:nvSpPr>
        <p:spPr bwMode="auto">
          <a:xfrm>
            <a:off x="3419475" y="2708275"/>
            <a:ext cx="1368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/>
          </a:p>
        </p:txBody>
      </p:sp>
      <p:graphicFrame>
        <p:nvGraphicFramePr>
          <p:cNvPr id="11" name="Grafico 10"/>
          <p:cNvGraphicFramePr/>
          <p:nvPr/>
        </p:nvGraphicFramePr>
        <p:xfrm>
          <a:off x="1115616" y="1196752"/>
          <a:ext cx="8028384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154" name="CasellaDiTesto 9"/>
          <p:cNvSpPr txBox="1">
            <a:spLocks noChangeArrowheads="1"/>
          </p:cNvSpPr>
          <p:nvPr/>
        </p:nvSpPr>
        <p:spPr bwMode="auto">
          <a:xfrm>
            <a:off x="6911975" y="4292600"/>
            <a:ext cx="22320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/>
              <a:t>n.segnalazioni scritte 910</a:t>
            </a: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ChangeArrowheads="1"/>
          </p:cNvSpPr>
          <p:nvPr/>
        </p:nvSpPr>
        <p:spPr bwMode="auto">
          <a:xfrm>
            <a:off x="3175" y="1049338"/>
            <a:ext cx="9140825" cy="76200"/>
          </a:xfrm>
          <a:prstGeom prst="rect">
            <a:avLst/>
          </a:prstGeom>
          <a:solidFill>
            <a:srgbClr val="00975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71" name="Rectangle 8"/>
          <p:cNvSpPr>
            <a:spLocks noChangeArrowheads="1"/>
          </p:cNvSpPr>
          <p:nvPr/>
        </p:nvSpPr>
        <p:spPr bwMode="auto">
          <a:xfrm>
            <a:off x="0" y="6092825"/>
            <a:ext cx="9144000" cy="71438"/>
          </a:xfrm>
          <a:prstGeom prst="rect">
            <a:avLst/>
          </a:prstGeom>
          <a:solidFill>
            <a:srgbClr val="00975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72" name="Text Box 9"/>
          <p:cNvSpPr txBox="1">
            <a:spLocks noChangeArrowheads="1"/>
          </p:cNvSpPr>
          <p:nvPr/>
        </p:nvSpPr>
        <p:spPr bwMode="auto">
          <a:xfrm>
            <a:off x="1476375" y="6216650"/>
            <a:ext cx="65516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b="1">
                <a:solidFill>
                  <a:srgbClr val="B2B2B2"/>
                </a:solidFill>
                <a:latin typeface="Verdana" pitchFamily="34" charset="0"/>
              </a:rPr>
              <a:t>www.asst-fbf-sacco.it</a:t>
            </a:r>
          </a:p>
        </p:txBody>
      </p:sp>
      <p:pic>
        <p:nvPicPr>
          <p:cNvPr id="7173" name="Immagin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15888"/>
            <a:ext cx="2736850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Rettangolo 8"/>
          <p:cNvSpPr>
            <a:spLocks noChangeArrowheads="1"/>
          </p:cNvSpPr>
          <p:nvPr/>
        </p:nvSpPr>
        <p:spPr bwMode="auto">
          <a:xfrm>
            <a:off x="3348038" y="47244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it-IT"/>
          </a:p>
        </p:txBody>
      </p:sp>
      <p:sp>
        <p:nvSpPr>
          <p:cNvPr id="7175" name="CasellaDiTesto 15"/>
          <p:cNvSpPr txBox="1">
            <a:spLocks noChangeArrowheads="1"/>
          </p:cNvSpPr>
          <p:nvPr/>
        </p:nvSpPr>
        <p:spPr bwMode="auto">
          <a:xfrm>
            <a:off x="3419475" y="2708275"/>
            <a:ext cx="1368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7176" name="CasellaDiTesto 16"/>
          <p:cNvSpPr txBox="1">
            <a:spLocks noChangeArrowheads="1"/>
          </p:cNvSpPr>
          <p:nvPr/>
        </p:nvSpPr>
        <p:spPr bwMode="auto">
          <a:xfrm>
            <a:off x="3132138" y="2565400"/>
            <a:ext cx="1368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7177" name="Rettangolo 11"/>
          <p:cNvSpPr>
            <a:spLocks noChangeArrowheads="1"/>
          </p:cNvSpPr>
          <p:nvPr/>
        </p:nvSpPr>
        <p:spPr bwMode="auto">
          <a:xfrm>
            <a:off x="2987675" y="188913"/>
            <a:ext cx="590232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000" b="1">
                <a:solidFill>
                  <a:srgbClr val="009752"/>
                </a:solidFill>
              </a:rPr>
              <a:t>CUSTOMER SATISFACTION ASST FBF SACCO</a:t>
            </a:r>
          </a:p>
          <a:p>
            <a:pPr algn="ctr"/>
            <a:r>
              <a:rPr lang="it-IT" b="1">
                <a:solidFill>
                  <a:srgbClr val="009752"/>
                </a:solidFill>
              </a:rPr>
              <a:t>Anno 2019  </a:t>
            </a:r>
          </a:p>
        </p:txBody>
      </p:sp>
      <p:sp>
        <p:nvSpPr>
          <p:cNvPr id="7178" name="CasellaDiTesto 13"/>
          <p:cNvSpPr txBox="1">
            <a:spLocks noChangeArrowheads="1"/>
          </p:cNvSpPr>
          <p:nvPr/>
        </p:nvSpPr>
        <p:spPr bwMode="auto">
          <a:xfrm>
            <a:off x="179388" y="1268413"/>
            <a:ext cx="8713787" cy="477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it-IT" sz="1600" b="1"/>
          </a:p>
          <a:p>
            <a:pPr algn="just"/>
            <a:r>
              <a:rPr lang="it-IT" sz="1600" b="1"/>
              <a:t>L’esame dei dati riguardanti la Customer  del 2019 </a:t>
            </a:r>
            <a:r>
              <a:rPr lang="it-IT" sz="1600"/>
              <a:t>ha confermato che la </a:t>
            </a:r>
            <a:r>
              <a:rPr lang="it-IT" sz="1600" b="1"/>
              <a:t>percezione dei cittadini </a:t>
            </a:r>
            <a:r>
              <a:rPr lang="it-IT" sz="1600"/>
              <a:t>rispetto ai servizi usufruiti, sia per l’ attività ambulatoriale sia per la degenza, è di </a:t>
            </a:r>
            <a:r>
              <a:rPr lang="it-IT" sz="1600" b="1"/>
              <a:t>soddisfazione</a:t>
            </a:r>
            <a:r>
              <a:rPr lang="it-IT" sz="1600"/>
              <a:t> per tutti gli aspetti connessi all’assistenza del personale medico, infermieristico, alle cure ricevute e all’accoglienza.</a:t>
            </a:r>
          </a:p>
          <a:p>
            <a:pPr algn="just"/>
            <a:endParaRPr lang="it-IT" sz="1600"/>
          </a:p>
          <a:p>
            <a:pPr algn="just"/>
            <a:r>
              <a:rPr lang="it-IT" sz="1600"/>
              <a:t>In particolare i </a:t>
            </a:r>
            <a:r>
              <a:rPr lang="it-IT" sz="1600" b="1"/>
              <a:t>valori medi per quanto riguarda le degenze </a:t>
            </a:r>
            <a:r>
              <a:rPr lang="it-IT" sz="1600"/>
              <a:t>rispetto a questi item sono </a:t>
            </a:r>
            <a:r>
              <a:rPr lang="it-IT" sz="1600" b="1"/>
              <a:t>superiori a 6</a:t>
            </a:r>
            <a:r>
              <a:rPr lang="it-IT" sz="1600"/>
              <a:t>, e quelli relativi alle </a:t>
            </a:r>
            <a:r>
              <a:rPr lang="it-IT" sz="1600" b="1"/>
              <a:t>prestazioni ambulatoriali si attestano sul valore medio 6 </a:t>
            </a:r>
            <a:r>
              <a:rPr lang="it-IT" sz="1600"/>
              <a:t>in una scala 1-7.</a:t>
            </a:r>
          </a:p>
          <a:p>
            <a:pPr algn="just"/>
            <a:endParaRPr lang="it-IT" sz="1600"/>
          </a:p>
          <a:p>
            <a:pPr algn="just"/>
            <a:r>
              <a:rPr lang="it-IT" sz="1600"/>
              <a:t>L’analisi delle informazioni nel loro complesso ci stimola a porre l’attenzione sugli aspetti di gestione dei tempi di attesa sia per la prenotazione sia per le procedure amministrative connesse alla fruizione della prestazione.</a:t>
            </a:r>
            <a:r>
              <a:rPr lang="it-IT" sz="1600" b="1"/>
              <a:t> </a:t>
            </a:r>
          </a:p>
          <a:p>
            <a:pPr algn="just"/>
            <a:endParaRPr lang="it-IT" sz="1600" b="1"/>
          </a:p>
          <a:p>
            <a:pPr algn="just"/>
            <a:r>
              <a:rPr lang="it-IT" sz="1600" b="1"/>
              <a:t>Ringraziamo </a:t>
            </a:r>
            <a:r>
              <a:rPr lang="it-IT" sz="1600"/>
              <a:t>tutti i cittadini/pazienti che con la loro disponibilità hanno consentito e ci consentiranno in futuro di continuare a realizzare questa indagine.</a:t>
            </a:r>
          </a:p>
          <a:p>
            <a:endParaRPr lang="it-IT" sz="1600"/>
          </a:p>
          <a:p>
            <a:endParaRPr lang="it-IT" sz="1600"/>
          </a:p>
          <a:p>
            <a:endParaRPr lang="it-IT" sz="160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truttura predefinita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Struttura predefinita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Struttura predefinita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Struttura predefinita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Struttura predefinita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Struttura predefinita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4711</TotalTime>
  <Words>380</Words>
  <Application>Microsoft Office PowerPoint</Application>
  <PresentationFormat>Presentazione su schermo (4:3)</PresentationFormat>
  <Paragraphs>57</Paragraphs>
  <Slides>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Arial</vt:lpstr>
      <vt:lpstr>Calibri</vt:lpstr>
      <vt:lpstr>Verdana</vt:lpstr>
      <vt:lpstr>Verdana bold</vt:lpstr>
      <vt:lpstr>Struttura predefinita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Company>rete aziendale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mannelli.ida</dc:creator>
  <cp:lastModifiedBy>Xp Professional Sp2b Italiano</cp:lastModifiedBy>
  <cp:revision>672</cp:revision>
  <dcterms:created xsi:type="dcterms:W3CDTF">2013-05-06T09:11:33Z</dcterms:created>
  <dcterms:modified xsi:type="dcterms:W3CDTF">2020-06-19T11:51:14Z</dcterms:modified>
</cp:coreProperties>
</file>